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ij56fHqX6W0bt7EoPS5TtxaAj4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4a33d631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4a33d631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54a33d631f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4787a97c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54787a97c0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4787a97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254787a97c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4787a97c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54787a97c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787a97c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254787a97c0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4787a97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54787a97c0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4787a97c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254787a97c0_1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4787a97c0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254787a97c0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4787a97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254787a97c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4787a97c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254787a97c0_1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4787a97c0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254787a97c0_1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4787a97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54787a97c0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4a33d631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4a33d63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54a33d631f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4787a97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54787a97c0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6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6" name="Google Shape;66;p26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67" name="Google Shape;67;p26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68" name="Google Shape;68;p26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69" name="Google Shape;69;p26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76" name="Google Shape;76;p27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77" name="Google Shape;77;p27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78" name="Google Shape;78;p27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82" name="Google Shape;82;p27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83" name="Google Shape;83;p27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8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29" name="Google Shape;129;p38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30" name="Google Shape;130;p38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31" name="Google Shape;131;p38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44" name="Google Shape;44;p2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4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50" name="Google Shape;50;p24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6" name="Google Shape;56;p25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" name="Google Shape;57;p2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25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0" name="Google Shape;60;p25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61" name="Google Shape;61;p25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hyperlink" Target="https://colab.research.google.com/drive/1d-EBszZi8RN3F36AK_eC4oAXFPucAci6?usp=sharing#scrollTo=C4JTW0G2YZJO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13.png"/><Relationship Id="rId5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title"/>
          </p:nvPr>
        </p:nvSpPr>
        <p:spPr>
          <a:xfrm>
            <a:off x="851625" y="2366325"/>
            <a:ext cx="74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lt1"/>
                </a:solidFill>
              </a:rPr>
              <a:t>Сентимент анализ музыкальных композиций для составления плейлиста с эмоцией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lt1"/>
                </a:solidFill>
              </a:rPr>
              <a:t>"непередаваемая светлая русская тоска"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37" name="Google Shape;137;p1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6756525" y="3071325"/>
            <a:ext cx="2140264" cy="20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4a33d631f_0_24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54a33d631f_0_2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Разметка данных (изображения)</a:t>
            </a:r>
            <a:endParaRPr/>
          </a:p>
        </p:txBody>
      </p:sp>
      <p:pic>
        <p:nvPicPr>
          <p:cNvPr id="214" name="Google Shape;214;g254a33d631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00" y="1023435"/>
            <a:ext cx="7794125" cy="371993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54a33d631f_0_24"/>
          <p:cNvSpPr txBox="1"/>
          <p:nvPr/>
        </p:nvSpPr>
        <p:spPr>
          <a:xfrm>
            <a:off x="5583475" y="1812275"/>
            <a:ext cx="253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Описание: </a:t>
            </a:r>
            <a:r>
              <a:rPr lang="ru-RU"/>
              <a:t>человек стоит в замочной скважине лицом к свету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4787a97c0_0_1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Разметка данных (текст)</a:t>
            </a:r>
            <a:endParaRPr/>
          </a:p>
        </p:txBody>
      </p:sp>
      <p:pic>
        <p:nvPicPr>
          <p:cNvPr id="221" name="Google Shape;221;g254787a97c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5" y="1100225"/>
            <a:ext cx="4717900" cy="342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54787a97c0_0_16"/>
          <p:cNvSpPr txBox="1"/>
          <p:nvPr/>
        </p:nvSpPr>
        <p:spPr>
          <a:xfrm>
            <a:off x="1581537" y="4333718"/>
            <a:ext cx="263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INCEpTION</a:t>
            </a:r>
            <a:endParaRPr sz="1600"/>
          </a:p>
        </p:txBody>
      </p:sp>
      <p:pic>
        <p:nvPicPr>
          <p:cNvPr id="223" name="Google Shape;223;g254787a97c0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075" y="1100225"/>
            <a:ext cx="3154350" cy="31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54787a97c0_0_16"/>
          <p:cNvSpPr txBox="1"/>
          <p:nvPr/>
        </p:nvSpPr>
        <p:spPr>
          <a:xfrm>
            <a:off x="5274700" y="4333725"/>
            <a:ext cx="356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Колесо эмоций Роберта Плутчика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4787a97c0_0_1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Разметка данных (звук)</a:t>
            </a:r>
            <a:endParaRPr/>
          </a:p>
        </p:txBody>
      </p:sp>
      <p:pic>
        <p:nvPicPr>
          <p:cNvPr id="230" name="Google Shape;230;g254787a97c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00" y="1096450"/>
            <a:ext cx="5925376" cy="318490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54787a97c0_0_12"/>
          <p:cNvSpPr txBox="1"/>
          <p:nvPr/>
        </p:nvSpPr>
        <p:spPr>
          <a:xfrm>
            <a:off x="3256662" y="4281343"/>
            <a:ext cx="263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PRAAT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4787a97c0_1_3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Граф</a:t>
            </a:r>
            <a:endParaRPr/>
          </a:p>
        </p:txBody>
      </p:sp>
      <p:pic>
        <p:nvPicPr>
          <p:cNvPr id="237" name="Google Shape;237;g254787a97c0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875" y="1118850"/>
            <a:ext cx="4952000" cy="36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54787a97c0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00" y="1006623"/>
            <a:ext cx="3311375" cy="2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54787a97c0_1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8525" y="3448623"/>
            <a:ext cx="1492525" cy="12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54787a97c0_1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2488" y="1889800"/>
            <a:ext cx="979801" cy="7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4787a97c0_1_6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Примеры запросов</a:t>
            </a:r>
            <a:endParaRPr/>
          </a:p>
        </p:txBody>
      </p:sp>
      <p:pic>
        <p:nvPicPr>
          <p:cNvPr id="246" name="Google Shape;246;g254787a97c0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25" y="1642525"/>
            <a:ext cx="2667950" cy="17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54787a97c0_1_60"/>
          <p:cNvSpPr txBox="1"/>
          <p:nvPr/>
        </p:nvSpPr>
        <p:spPr>
          <a:xfrm>
            <a:off x="652875" y="1042163"/>
            <a:ext cx="677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4"/>
              </a:rPr>
              <a:t>https://colab.research.google.com/drive/1d-EBszZi8RN3F36AK_eC4oAXFPucAci6?usp=sharing#scrollTo=C4JTW0G2YZJO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g254787a97c0_1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800" y="1642524"/>
            <a:ext cx="2770549" cy="284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54787a97c0_1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8075" y="1642525"/>
            <a:ext cx="2770549" cy="199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4787a97c0_0_2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Конец!</a:t>
            </a:r>
            <a:endParaRPr/>
          </a:p>
        </p:txBody>
      </p:sp>
      <p:pic>
        <p:nvPicPr>
          <p:cNvPr id="255" name="Google Shape;255;g254787a97c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75" y="1165450"/>
            <a:ext cx="8264202" cy="34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4787a97c0_1_6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Команда</a:t>
            </a:r>
            <a:endParaRPr/>
          </a:p>
        </p:txBody>
      </p:sp>
      <p:pic>
        <p:nvPicPr>
          <p:cNvPr id="143" name="Google Shape;143;g254787a97c0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00" y="1342829"/>
            <a:ext cx="2429275" cy="24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54787a97c0_1_64"/>
          <p:cNvSpPr txBox="1"/>
          <p:nvPr/>
        </p:nvSpPr>
        <p:spPr>
          <a:xfrm>
            <a:off x="1639338" y="3823875"/>
            <a:ext cx="18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Босс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Наталия Власенко</a:t>
            </a:r>
            <a:endParaRPr/>
          </a:p>
        </p:txBody>
      </p:sp>
      <p:pic>
        <p:nvPicPr>
          <p:cNvPr id="145" name="Google Shape;145;g254787a97c0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775" y="1342829"/>
            <a:ext cx="2429275" cy="24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54787a97c0_1_64"/>
          <p:cNvSpPr txBox="1"/>
          <p:nvPr/>
        </p:nvSpPr>
        <p:spPr>
          <a:xfrm>
            <a:off x="5480100" y="3823875"/>
            <a:ext cx="18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Рыб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Бурдаев Игорь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4787a97c0_1_8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Направление работы</a:t>
            </a:r>
            <a:endParaRPr/>
          </a:p>
        </p:txBody>
      </p:sp>
      <p:pic>
        <p:nvPicPr>
          <p:cNvPr id="152" name="Google Shape;152;g254787a97c0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00" y="1143125"/>
            <a:ext cx="7769226" cy="35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4787a97c0_0_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Направление работы</a:t>
            </a:r>
            <a:endParaRPr/>
          </a:p>
        </p:txBody>
      </p:sp>
      <p:pic>
        <p:nvPicPr>
          <p:cNvPr id="158" name="Google Shape;158;g254787a97c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475" y="1657025"/>
            <a:ext cx="2022075" cy="20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54787a97c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25" y="1366262"/>
            <a:ext cx="5830101" cy="26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4787a97c0_1_4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Направление работы</a:t>
            </a:r>
            <a:endParaRPr/>
          </a:p>
        </p:txBody>
      </p:sp>
      <p:sp>
        <p:nvSpPr>
          <p:cNvPr id="165" name="Google Shape;165;g254787a97c0_1_45"/>
          <p:cNvSpPr txBox="1"/>
          <p:nvPr/>
        </p:nvSpPr>
        <p:spPr>
          <a:xfrm>
            <a:off x="2303850" y="1109250"/>
            <a:ext cx="45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Тональность нашей работы</a:t>
            </a:r>
            <a:endParaRPr/>
          </a:p>
        </p:txBody>
      </p:sp>
      <p:pic>
        <p:nvPicPr>
          <p:cNvPr id="166" name="Google Shape;166;g254787a97c0_1_45"/>
          <p:cNvPicPr preferRelativeResize="0"/>
          <p:nvPr/>
        </p:nvPicPr>
        <p:blipFill rotWithShape="1">
          <a:blip r:embed="rId3">
            <a:alphaModFix/>
          </a:blip>
          <a:srcRect b="0" l="16288" r="18894" t="0"/>
          <a:stretch/>
        </p:blipFill>
        <p:spPr>
          <a:xfrm>
            <a:off x="1063600" y="1878875"/>
            <a:ext cx="1991324" cy="17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54787a97c0_1_45"/>
          <p:cNvSpPr txBox="1"/>
          <p:nvPr/>
        </p:nvSpPr>
        <p:spPr>
          <a:xfrm>
            <a:off x="844863" y="3740925"/>
            <a:ext cx="24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</a:t>
            </a:r>
            <a:r>
              <a:rPr lang="ru-RU"/>
              <a:t>епередаваемая светлая русская тоска</a:t>
            </a:r>
            <a:endParaRPr/>
          </a:p>
        </p:txBody>
      </p:sp>
      <p:pic>
        <p:nvPicPr>
          <p:cNvPr id="168" name="Google Shape;168;g254787a97c0_1_45"/>
          <p:cNvPicPr preferRelativeResize="0"/>
          <p:nvPr/>
        </p:nvPicPr>
        <p:blipFill rotWithShape="1">
          <a:blip r:embed="rId4">
            <a:alphaModFix/>
          </a:blip>
          <a:srcRect b="36684" l="19534" r="11020" t="0"/>
          <a:stretch/>
        </p:blipFill>
        <p:spPr>
          <a:xfrm>
            <a:off x="3576325" y="1878875"/>
            <a:ext cx="1991325" cy="17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54787a97c0_1_45"/>
          <p:cNvSpPr txBox="1"/>
          <p:nvPr/>
        </p:nvSpPr>
        <p:spPr>
          <a:xfrm>
            <a:off x="3357588" y="3740925"/>
            <a:ext cx="24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Пустота</a:t>
            </a:r>
            <a:endParaRPr/>
          </a:p>
        </p:txBody>
      </p:sp>
      <p:pic>
        <p:nvPicPr>
          <p:cNvPr id="170" name="Google Shape;170;g254787a97c0_1_45"/>
          <p:cNvPicPr preferRelativeResize="0"/>
          <p:nvPr/>
        </p:nvPicPr>
        <p:blipFill rotWithShape="1">
          <a:blip r:embed="rId5">
            <a:alphaModFix/>
          </a:blip>
          <a:srcRect b="57263" l="22987" r="33754" t="0"/>
          <a:stretch/>
        </p:blipFill>
        <p:spPr>
          <a:xfrm>
            <a:off x="6089050" y="1641400"/>
            <a:ext cx="1991325" cy="19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54787a97c0_1_45"/>
          <p:cNvSpPr txBox="1"/>
          <p:nvPr/>
        </p:nvSpPr>
        <p:spPr>
          <a:xfrm>
            <a:off x="5870300" y="3738925"/>
            <a:ext cx="242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Другие тональности, которые не попадают под тоску.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4787a97c0_1_8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Источник данных</a:t>
            </a:r>
            <a:endParaRPr/>
          </a:p>
        </p:txBody>
      </p:sp>
      <p:pic>
        <p:nvPicPr>
          <p:cNvPr id="177" name="Google Shape;177;g254787a97c0_1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50" y="2945087"/>
            <a:ext cx="3583099" cy="15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54787a97c0_1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725" y="1375800"/>
            <a:ext cx="1399148" cy="139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54787a97c0_1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2474" y="1551910"/>
            <a:ext cx="4128476" cy="263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54787a97c0_1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8" y="1399913"/>
            <a:ext cx="2147951" cy="13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4787a97c0_0_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Проект графа</a:t>
            </a:r>
            <a:endParaRPr/>
          </a:p>
        </p:txBody>
      </p:sp>
      <p:pic>
        <p:nvPicPr>
          <p:cNvPr id="186" name="Google Shape;186;g254787a97c0_0_4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7570600" y="3562925"/>
            <a:ext cx="1573400" cy="15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54787a97c0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50" y="970650"/>
            <a:ext cx="5831250" cy="38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54787a97c0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5950" y="1179025"/>
            <a:ext cx="10763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4a33d631f_0_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данных</a:t>
            </a:r>
            <a:endParaRPr/>
          </a:p>
        </p:txBody>
      </p:sp>
      <p:pic>
        <p:nvPicPr>
          <p:cNvPr id="195" name="Google Shape;195;g254a33d631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5" y="1585875"/>
            <a:ext cx="8118349" cy="23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4787a97c0_0_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/>
              <a:t>Аннотационная схема</a:t>
            </a:r>
            <a:endParaRPr/>
          </a:p>
        </p:txBody>
      </p:sp>
      <p:pic>
        <p:nvPicPr>
          <p:cNvPr id="201" name="Google Shape;201;g254787a97c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25" y="1643000"/>
            <a:ext cx="1828925" cy="1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54787a97c0_0_8"/>
          <p:cNvPicPr preferRelativeResize="0"/>
          <p:nvPr/>
        </p:nvPicPr>
        <p:blipFill rotWithShape="1">
          <a:blip r:embed="rId4">
            <a:alphaModFix/>
          </a:blip>
          <a:srcRect b="0" l="30720" r="33796" t="0"/>
          <a:stretch/>
        </p:blipFill>
        <p:spPr>
          <a:xfrm>
            <a:off x="3501700" y="1643000"/>
            <a:ext cx="1737772" cy="1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54787a97c0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725" y="1643000"/>
            <a:ext cx="2231750" cy="1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54787a97c0_0_8"/>
          <p:cNvSpPr txBox="1"/>
          <p:nvPr/>
        </p:nvSpPr>
        <p:spPr>
          <a:xfrm>
            <a:off x="1091039" y="3613200"/>
            <a:ext cx="173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Цветовая палитра + словесное описание</a:t>
            </a:r>
            <a:endParaRPr/>
          </a:p>
        </p:txBody>
      </p:sp>
      <p:sp>
        <p:nvSpPr>
          <p:cNvPr id="205" name="Google Shape;205;g254787a97c0_0_8"/>
          <p:cNvSpPr txBox="1"/>
          <p:nvPr/>
        </p:nvSpPr>
        <p:spPr>
          <a:xfrm>
            <a:off x="3582025" y="3613200"/>
            <a:ext cx="15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Выделение речи</a:t>
            </a:r>
            <a:endParaRPr/>
          </a:p>
        </p:txBody>
      </p:sp>
      <p:sp>
        <p:nvSpPr>
          <p:cNvPr id="206" name="Google Shape;206;g254787a97c0_0_8"/>
          <p:cNvSpPr txBox="1"/>
          <p:nvPr/>
        </p:nvSpPr>
        <p:spPr>
          <a:xfrm>
            <a:off x="6194038" y="3613200"/>
            <a:ext cx="15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Определение </a:t>
            </a:r>
            <a:r>
              <a:rPr lang="ru-RU"/>
              <a:t>сентиментов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